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7" r:id="rId3"/>
    <p:sldId id="259" r:id="rId4"/>
    <p:sldId id="284" r:id="rId5"/>
    <p:sldId id="261" r:id="rId6"/>
    <p:sldId id="283" r:id="rId7"/>
    <p:sldId id="277" r:id="rId8"/>
    <p:sldId id="280" r:id="rId9"/>
    <p:sldId id="263" r:id="rId10"/>
    <p:sldId id="264" r:id="rId11"/>
    <p:sldId id="279" r:id="rId12"/>
    <p:sldId id="269" r:id="rId13"/>
    <p:sldId id="268" r:id="rId14"/>
    <p:sldId id="281" r:id="rId15"/>
    <p:sldId id="282" r:id="rId16"/>
    <p:sldId id="267" r:id="rId17"/>
    <p:sldId id="273" r:id="rId18"/>
    <p:sldId id="274" r:id="rId19"/>
    <p:sldId id="275" r:id="rId20"/>
  </p:sldIdLst>
  <p:sldSz cx="9144000" cy="6858000" type="screen4x3"/>
  <p:notesSz cx="9926638" cy="679767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66" autoAdjust="0"/>
    <p:restoredTop sz="90354" autoAdjust="0"/>
  </p:normalViewPr>
  <p:slideViewPr>
    <p:cSldViewPr>
      <p:cViewPr>
        <p:scale>
          <a:sx n="100" d="100"/>
          <a:sy n="100" d="100"/>
        </p:scale>
        <p:origin x="-306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0" d="100"/>
          <a:sy n="80" d="100"/>
        </p:scale>
        <p:origin x="-1974" y="-78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A18796-3E7D-46DF-A674-2F8764A9660B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74DEA6FD-6D30-4760-BB23-AC03DAB11902}">
      <dgm:prSet phldrT="[Text]"/>
      <dgm:spPr/>
      <dgm:t>
        <a:bodyPr/>
        <a:lstStyle/>
        <a:p>
          <a:r>
            <a:rPr lang="cs-CZ" dirty="0" err="1"/>
            <a:t>Check</a:t>
          </a:r>
          <a:endParaRPr lang="cs-CZ" dirty="0"/>
        </a:p>
      </dgm:t>
    </dgm:pt>
    <dgm:pt modelId="{E8F1E5DF-31BB-4D93-A6B8-C0B83EFAFC3F}" type="parTrans" cxnId="{4556111B-1886-4C42-B6BA-B237D4B23D06}">
      <dgm:prSet/>
      <dgm:spPr/>
      <dgm:t>
        <a:bodyPr/>
        <a:lstStyle/>
        <a:p>
          <a:endParaRPr lang="cs-CZ"/>
        </a:p>
      </dgm:t>
    </dgm:pt>
    <dgm:pt modelId="{253492AC-34AA-4CD7-9BF7-E0068D2604B1}" type="sibTrans" cxnId="{4556111B-1886-4C42-B6BA-B237D4B23D06}">
      <dgm:prSet/>
      <dgm:spPr/>
      <dgm:t>
        <a:bodyPr/>
        <a:lstStyle/>
        <a:p>
          <a:endParaRPr lang="cs-CZ"/>
        </a:p>
      </dgm:t>
    </dgm:pt>
    <dgm:pt modelId="{9963BA41-027F-42B0-95C4-1B39FE8C29BA}">
      <dgm:prSet phldrT="[Text]"/>
      <dgm:spPr/>
      <dgm:t>
        <a:bodyPr/>
        <a:lstStyle/>
        <a:p>
          <a:r>
            <a:rPr lang="cs-CZ" dirty="0" err="1"/>
            <a:t>Plan</a:t>
          </a:r>
          <a:endParaRPr lang="cs-CZ" dirty="0"/>
        </a:p>
      </dgm:t>
    </dgm:pt>
    <dgm:pt modelId="{1A8B6C9F-22CB-4976-A5F9-5B98F5A7E01E}" type="parTrans" cxnId="{517A07FA-977F-42A5-9849-B1EDF4DC94B4}">
      <dgm:prSet/>
      <dgm:spPr/>
      <dgm:t>
        <a:bodyPr/>
        <a:lstStyle/>
        <a:p>
          <a:endParaRPr lang="cs-CZ"/>
        </a:p>
      </dgm:t>
    </dgm:pt>
    <dgm:pt modelId="{EE0DBC58-BF77-409B-AC99-077CC693D3B2}" type="sibTrans" cxnId="{517A07FA-977F-42A5-9849-B1EDF4DC94B4}">
      <dgm:prSet/>
      <dgm:spPr/>
      <dgm:t>
        <a:bodyPr/>
        <a:lstStyle/>
        <a:p>
          <a:endParaRPr lang="cs-CZ"/>
        </a:p>
      </dgm:t>
    </dgm:pt>
    <dgm:pt modelId="{5C836601-C7AE-41E7-BE95-DB93A7696569}">
      <dgm:prSet phldrT="[Text]"/>
      <dgm:spPr/>
      <dgm:t>
        <a:bodyPr/>
        <a:lstStyle/>
        <a:p>
          <a:r>
            <a:rPr lang="cs-CZ" dirty="0"/>
            <a:t>Do</a:t>
          </a:r>
        </a:p>
      </dgm:t>
    </dgm:pt>
    <dgm:pt modelId="{F1FA01A1-DE11-4E82-913D-169ACC9B3787}" type="parTrans" cxnId="{A26EC953-0738-4593-89D7-B1540E7E784C}">
      <dgm:prSet/>
      <dgm:spPr/>
      <dgm:t>
        <a:bodyPr/>
        <a:lstStyle/>
        <a:p>
          <a:endParaRPr lang="cs-CZ"/>
        </a:p>
      </dgm:t>
    </dgm:pt>
    <dgm:pt modelId="{B38ED0C5-2FB6-4DC3-85FB-87E352B6D948}" type="sibTrans" cxnId="{A26EC953-0738-4593-89D7-B1540E7E784C}">
      <dgm:prSet/>
      <dgm:spPr/>
      <dgm:t>
        <a:bodyPr/>
        <a:lstStyle/>
        <a:p>
          <a:endParaRPr lang="cs-CZ"/>
        </a:p>
      </dgm:t>
    </dgm:pt>
    <dgm:pt modelId="{BC4FC97B-1488-43A3-855F-00B63035F65F}" type="pres">
      <dgm:prSet presAssocID="{46A18796-3E7D-46DF-A674-2F8764A9660B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200C1283-963F-4752-9C1D-9739871BCCA3}" type="pres">
      <dgm:prSet presAssocID="{74DEA6FD-6D30-4760-BB23-AC03DAB1190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8384AC5-8A09-4DB0-A718-1EB09597FE91}" type="pres">
      <dgm:prSet presAssocID="{74DEA6FD-6D30-4760-BB23-AC03DAB11902}" presName="spNode" presStyleCnt="0"/>
      <dgm:spPr/>
    </dgm:pt>
    <dgm:pt modelId="{76A04778-9A0B-493F-8E8E-BE6DEDDC1692}" type="pres">
      <dgm:prSet presAssocID="{253492AC-34AA-4CD7-9BF7-E0068D2604B1}" presName="sibTrans" presStyleLbl="sibTrans1D1" presStyleIdx="0" presStyleCnt="3"/>
      <dgm:spPr/>
      <dgm:t>
        <a:bodyPr/>
        <a:lstStyle/>
        <a:p>
          <a:endParaRPr lang="cs-CZ"/>
        </a:p>
      </dgm:t>
    </dgm:pt>
    <dgm:pt modelId="{EA4DA08C-D274-4479-8998-2346E2DD3E00}" type="pres">
      <dgm:prSet presAssocID="{9963BA41-027F-42B0-95C4-1B39FE8C29B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984A764-B5B9-4C5D-8073-3F4161C60FF5}" type="pres">
      <dgm:prSet presAssocID="{9963BA41-027F-42B0-95C4-1B39FE8C29BA}" presName="spNode" presStyleCnt="0"/>
      <dgm:spPr/>
    </dgm:pt>
    <dgm:pt modelId="{736F12D2-86DD-445D-AE55-FED882B0189E}" type="pres">
      <dgm:prSet presAssocID="{EE0DBC58-BF77-409B-AC99-077CC693D3B2}" presName="sibTrans" presStyleLbl="sibTrans1D1" presStyleIdx="1" presStyleCnt="3"/>
      <dgm:spPr/>
      <dgm:t>
        <a:bodyPr/>
        <a:lstStyle/>
        <a:p>
          <a:endParaRPr lang="cs-CZ"/>
        </a:p>
      </dgm:t>
    </dgm:pt>
    <dgm:pt modelId="{9F0E8A3D-6396-497A-A653-93019C8B5757}" type="pres">
      <dgm:prSet presAssocID="{5C836601-C7AE-41E7-BE95-DB93A769656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18E7DCF-9795-4031-88E2-E88E9FF8CBB7}" type="pres">
      <dgm:prSet presAssocID="{5C836601-C7AE-41E7-BE95-DB93A7696569}" presName="spNode" presStyleCnt="0"/>
      <dgm:spPr/>
    </dgm:pt>
    <dgm:pt modelId="{4DD022B9-6C4A-4092-B8E2-71B8983DF738}" type="pres">
      <dgm:prSet presAssocID="{B38ED0C5-2FB6-4DC3-85FB-87E352B6D948}" presName="sibTrans" presStyleLbl="sibTrans1D1" presStyleIdx="2" presStyleCnt="3"/>
      <dgm:spPr/>
      <dgm:t>
        <a:bodyPr/>
        <a:lstStyle/>
        <a:p>
          <a:endParaRPr lang="cs-CZ"/>
        </a:p>
      </dgm:t>
    </dgm:pt>
  </dgm:ptLst>
  <dgm:cxnLst>
    <dgm:cxn modelId="{0F6F47A2-E616-42F8-9E1F-C80990EE2601}" type="presOf" srcId="{46A18796-3E7D-46DF-A674-2F8764A9660B}" destId="{BC4FC97B-1488-43A3-855F-00B63035F65F}" srcOrd="0" destOrd="0" presId="urn:microsoft.com/office/officeart/2005/8/layout/cycle5"/>
    <dgm:cxn modelId="{4556111B-1886-4C42-B6BA-B237D4B23D06}" srcId="{46A18796-3E7D-46DF-A674-2F8764A9660B}" destId="{74DEA6FD-6D30-4760-BB23-AC03DAB11902}" srcOrd="0" destOrd="0" parTransId="{E8F1E5DF-31BB-4D93-A6B8-C0B83EFAFC3F}" sibTransId="{253492AC-34AA-4CD7-9BF7-E0068D2604B1}"/>
    <dgm:cxn modelId="{9FA3864F-CA33-4164-8DF4-69455050F137}" type="presOf" srcId="{EE0DBC58-BF77-409B-AC99-077CC693D3B2}" destId="{736F12D2-86DD-445D-AE55-FED882B0189E}" srcOrd="0" destOrd="0" presId="urn:microsoft.com/office/officeart/2005/8/layout/cycle5"/>
    <dgm:cxn modelId="{CDF1A094-57AE-483C-A504-E556A2CDEF58}" type="presOf" srcId="{B38ED0C5-2FB6-4DC3-85FB-87E352B6D948}" destId="{4DD022B9-6C4A-4092-B8E2-71B8983DF738}" srcOrd="0" destOrd="0" presId="urn:microsoft.com/office/officeart/2005/8/layout/cycle5"/>
    <dgm:cxn modelId="{33AAB10C-20D1-4C6A-A633-410A02E3FBFE}" type="presOf" srcId="{74DEA6FD-6D30-4760-BB23-AC03DAB11902}" destId="{200C1283-963F-4752-9C1D-9739871BCCA3}" srcOrd="0" destOrd="0" presId="urn:microsoft.com/office/officeart/2005/8/layout/cycle5"/>
    <dgm:cxn modelId="{9E04737F-6175-4C28-B37E-8669B2F6A795}" type="presOf" srcId="{9963BA41-027F-42B0-95C4-1B39FE8C29BA}" destId="{EA4DA08C-D274-4479-8998-2346E2DD3E00}" srcOrd="0" destOrd="0" presId="urn:microsoft.com/office/officeart/2005/8/layout/cycle5"/>
    <dgm:cxn modelId="{D1AD049D-9D80-49F1-86E0-77ED002B1C1B}" type="presOf" srcId="{5C836601-C7AE-41E7-BE95-DB93A7696569}" destId="{9F0E8A3D-6396-497A-A653-93019C8B5757}" srcOrd="0" destOrd="0" presId="urn:microsoft.com/office/officeart/2005/8/layout/cycle5"/>
    <dgm:cxn modelId="{A26EC953-0738-4593-89D7-B1540E7E784C}" srcId="{46A18796-3E7D-46DF-A674-2F8764A9660B}" destId="{5C836601-C7AE-41E7-BE95-DB93A7696569}" srcOrd="2" destOrd="0" parTransId="{F1FA01A1-DE11-4E82-913D-169ACC9B3787}" sibTransId="{B38ED0C5-2FB6-4DC3-85FB-87E352B6D948}"/>
    <dgm:cxn modelId="{517A07FA-977F-42A5-9849-B1EDF4DC94B4}" srcId="{46A18796-3E7D-46DF-A674-2F8764A9660B}" destId="{9963BA41-027F-42B0-95C4-1B39FE8C29BA}" srcOrd="1" destOrd="0" parTransId="{1A8B6C9F-22CB-4976-A5F9-5B98F5A7E01E}" sibTransId="{EE0DBC58-BF77-409B-AC99-077CC693D3B2}"/>
    <dgm:cxn modelId="{240B35AD-F3A4-450F-880B-C5EFE844BB02}" type="presOf" srcId="{253492AC-34AA-4CD7-9BF7-E0068D2604B1}" destId="{76A04778-9A0B-493F-8E8E-BE6DEDDC1692}" srcOrd="0" destOrd="0" presId="urn:microsoft.com/office/officeart/2005/8/layout/cycle5"/>
    <dgm:cxn modelId="{46248BE0-6DEB-426F-B28C-C2EC107B2623}" type="presParOf" srcId="{BC4FC97B-1488-43A3-855F-00B63035F65F}" destId="{200C1283-963F-4752-9C1D-9739871BCCA3}" srcOrd="0" destOrd="0" presId="urn:microsoft.com/office/officeart/2005/8/layout/cycle5"/>
    <dgm:cxn modelId="{5B3F49F7-4509-4475-8003-385C44A41190}" type="presParOf" srcId="{BC4FC97B-1488-43A3-855F-00B63035F65F}" destId="{E8384AC5-8A09-4DB0-A718-1EB09597FE91}" srcOrd="1" destOrd="0" presId="urn:microsoft.com/office/officeart/2005/8/layout/cycle5"/>
    <dgm:cxn modelId="{0B35FD8F-F2DB-4AC8-B9FE-9ACA7380FC4B}" type="presParOf" srcId="{BC4FC97B-1488-43A3-855F-00B63035F65F}" destId="{76A04778-9A0B-493F-8E8E-BE6DEDDC1692}" srcOrd="2" destOrd="0" presId="urn:microsoft.com/office/officeart/2005/8/layout/cycle5"/>
    <dgm:cxn modelId="{FCCD834C-426A-431B-B1DC-CBE5A4D8E8CF}" type="presParOf" srcId="{BC4FC97B-1488-43A3-855F-00B63035F65F}" destId="{EA4DA08C-D274-4479-8998-2346E2DD3E00}" srcOrd="3" destOrd="0" presId="urn:microsoft.com/office/officeart/2005/8/layout/cycle5"/>
    <dgm:cxn modelId="{E5B00907-29BF-4D17-AE64-2ED6B6FE81C9}" type="presParOf" srcId="{BC4FC97B-1488-43A3-855F-00B63035F65F}" destId="{5984A764-B5B9-4C5D-8073-3F4161C60FF5}" srcOrd="4" destOrd="0" presId="urn:microsoft.com/office/officeart/2005/8/layout/cycle5"/>
    <dgm:cxn modelId="{9BBE9FF1-F4E3-43A0-9280-72A94143ED17}" type="presParOf" srcId="{BC4FC97B-1488-43A3-855F-00B63035F65F}" destId="{736F12D2-86DD-445D-AE55-FED882B0189E}" srcOrd="5" destOrd="0" presId="urn:microsoft.com/office/officeart/2005/8/layout/cycle5"/>
    <dgm:cxn modelId="{D4F8DAE6-35AF-4EF9-8465-2C3B43EF1917}" type="presParOf" srcId="{BC4FC97B-1488-43A3-855F-00B63035F65F}" destId="{9F0E8A3D-6396-497A-A653-93019C8B5757}" srcOrd="6" destOrd="0" presId="urn:microsoft.com/office/officeart/2005/8/layout/cycle5"/>
    <dgm:cxn modelId="{06CA91C1-E57F-4470-A91A-CE1D6C0A8D74}" type="presParOf" srcId="{BC4FC97B-1488-43A3-855F-00B63035F65F}" destId="{418E7DCF-9795-4031-88E2-E88E9FF8CBB7}" srcOrd="7" destOrd="0" presId="urn:microsoft.com/office/officeart/2005/8/layout/cycle5"/>
    <dgm:cxn modelId="{944786B3-DA0D-4E64-9EB7-15B9433DEF5A}" type="presParOf" srcId="{BC4FC97B-1488-43A3-855F-00B63035F65F}" destId="{4DD022B9-6C4A-4092-B8E2-71B8983DF738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0C1283-963F-4752-9C1D-9739871BCCA3}">
      <dsp:nvSpPr>
        <dsp:cNvPr id="0" name=""/>
        <dsp:cNvSpPr/>
      </dsp:nvSpPr>
      <dsp:spPr>
        <a:xfrm>
          <a:off x="2194024" y="1185"/>
          <a:ext cx="1784151" cy="11596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kern="1200" dirty="0" err="1"/>
            <a:t>Check</a:t>
          </a:r>
          <a:endParaRPr lang="cs-CZ" sz="3800" kern="1200" dirty="0"/>
        </a:p>
      </dsp:txBody>
      <dsp:txXfrm>
        <a:off x="2250636" y="57797"/>
        <a:ext cx="1670927" cy="1046474"/>
      </dsp:txXfrm>
    </dsp:sp>
    <dsp:sp modelId="{76A04778-9A0B-493F-8E8E-BE6DEDDC1692}">
      <dsp:nvSpPr>
        <dsp:cNvPr id="0" name=""/>
        <dsp:cNvSpPr/>
      </dsp:nvSpPr>
      <dsp:spPr>
        <a:xfrm>
          <a:off x="1539571" y="581034"/>
          <a:ext cx="3093056" cy="3093056"/>
        </a:xfrm>
        <a:custGeom>
          <a:avLst/>
          <a:gdLst/>
          <a:ahLst/>
          <a:cxnLst/>
          <a:rect l="0" t="0" r="0" b="0"/>
          <a:pathLst>
            <a:path>
              <a:moveTo>
                <a:pt x="2678027" y="492271"/>
              </a:moveTo>
              <a:arcTo wR="1546528" hR="1546528" stAng="19021437" swAng="230184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4DA08C-D274-4479-8998-2346E2DD3E00}">
      <dsp:nvSpPr>
        <dsp:cNvPr id="0" name=""/>
        <dsp:cNvSpPr/>
      </dsp:nvSpPr>
      <dsp:spPr>
        <a:xfrm>
          <a:off x="3533356" y="2320977"/>
          <a:ext cx="1784151" cy="11596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kern="1200" dirty="0" err="1"/>
            <a:t>Plan</a:t>
          </a:r>
          <a:endParaRPr lang="cs-CZ" sz="3800" kern="1200" dirty="0"/>
        </a:p>
      </dsp:txBody>
      <dsp:txXfrm>
        <a:off x="3589968" y="2377589"/>
        <a:ext cx="1670927" cy="1046474"/>
      </dsp:txXfrm>
    </dsp:sp>
    <dsp:sp modelId="{736F12D2-86DD-445D-AE55-FED882B0189E}">
      <dsp:nvSpPr>
        <dsp:cNvPr id="0" name=""/>
        <dsp:cNvSpPr/>
      </dsp:nvSpPr>
      <dsp:spPr>
        <a:xfrm>
          <a:off x="1539571" y="581034"/>
          <a:ext cx="3093056" cy="3093056"/>
        </a:xfrm>
        <a:custGeom>
          <a:avLst/>
          <a:gdLst/>
          <a:ahLst/>
          <a:cxnLst/>
          <a:rect l="0" t="0" r="0" b="0"/>
          <a:pathLst>
            <a:path>
              <a:moveTo>
                <a:pt x="2020955" y="3018488"/>
              </a:moveTo>
              <a:arcTo wR="1546528" hR="1546528" stAng="4328121" swAng="214375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0E8A3D-6396-497A-A653-93019C8B5757}">
      <dsp:nvSpPr>
        <dsp:cNvPr id="0" name=""/>
        <dsp:cNvSpPr/>
      </dsp:nvSpPr>
      <dsp:spPr>
        <a:xfrm>
          <a:off x="854691" y="2320977"/>
          <a:ext cx="1784151" cy="115969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144780" rIns="144780" bIns="14478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800" kern="1200" dirty="0"/>
            <a:t>Do</a:t>
          </a:r>
        </a:p>
      </dsp:txBody>
      <dsp:txXfrm>
        <a:off x="911303" y="2377589"/>
        <a:ext cx="1670927" cy="1046474"/>
      </dsp:txXfrm>
    </dsp:sp>
    <dsp:sp modelId="{4DD022B9-6C4A-4092-B8E2-71B8983DF738}">
      <dsp:nvSpPr>
        <dsp:cNvPr id="0" name=""/>
        <dsp:cNvSpPr/>
      </dsp:nvSpPr>
      <dsp:spPr>
        <a:xfrm>
          <a:off x="1539571" y="581034"/>
          <a:ext cx="3093056" cy="3093056"/>
        </a:xfrm>
        <a:custGeom>
          <a:avLst/>
          <a:gdLst/>
          <a:ahLst/>
          <a:cxnLst/>
          <a:rect l="0" t="0" r="0" b="0"/>
          <a:pathLst>
            <a:path>
              <a:moveTo>
                <a:pt x="5007" y="1422176"/>
              </a:moveTo>
              <a:arcTo wR="1546528" hR="1546528" stAng="11076718" swAng="230184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A9FB6-D9ED-404E-AFD2-37E0835FC3D6}" type="datetimeFigureOut">
              <a:rPr lang="cs-CZ" smtClean="0"/>
              <a:pPr/>
              <a:t>27.10.2016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A257B-425A-4350-8792-7C494188941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2080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48070-1754-4046-9E38-6F5D9D5E9BB1}" type="datetimeFigureOut">
              <a:rPr lang="cs-CZ" smtClean="0"/>
              <a:pPr/>
              <a:t>27.10.2016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622798" y="6456612"/>
            <a:ext cx="4301543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77F0F-9C0A-45F8-A7AE-EABCF911889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469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cs-CZ" dirty="0" smtClean="0"/>
              <a:t>Heuristika na chápání toho, co naše organizace umí a neumí</a:t>
            </a:r>
          </a:p>
          <a:p>
            <a:pPr marL="171450" indent="-171450">
              <a:buFontTx/>
              <a:buChar char="-"/>
            </a:pPr>
            <a:endParaRPr lang="cs-CZ" dirty="0" smtClean="0"/>
          </a:p>
          <a:p>
            <a:pPr marL="171450" indent="-171450">
              <a:buFontTx/>
              <a:buChar char="-"/>
            </a:pPr>
            <a:r>
              <a:rPr lang="cs-CZ" dirty="0" smtClean="0"/>
              <a:t>Abyste přežili jako </a:t>
            </a:r>
            <a:r>
              <a:rPr lang="cs-CZ" dirty="0" err="1" smtClean="0"/>
              <a:t>oragnizace</a:t>
            </a:r>
            <a:r>
              <a:rPr lang="cs-CZ" dirty="0" smtClean="0"/>
              <a:t> a byli úspěšní,</a:t>
            </a:r>
            <a:r>
              <a:rPr lang="cs-CZ" baseline="0" dirty="0" smtClean="0"/>
              <a:t> co potřebujete…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0528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3629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8477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87664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4141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477F0F-9C0A-45F8-A7AE-EABCF9118898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8752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2565000" cy="562500"/>
          </a:xfrm>
          <a:prstGeom prst="rect">
            <a:avLst/>
          </a:prstGeom>
        </p:spPr>
      </p:pic>
      <p:sp>
        <p:nvSpPr>
          <p:cNvPr id="9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403648" y="4869160"/>
            <a:ext cx="7272808" cy="864096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autoři projektu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10" name="Podnadpis 2"/>
          <p:cNvSpPr txBox="1">
            <a:spLocks/>
          </p:cNvSpPr>
          <p:nvPr userDrawn="1"/>
        </p:nvSpPr>
        <p:spPr>
          <a:xfrm>
            <a:off x="1403648" y="3140968"/>
            <a:ext cx="7209184" cy="11521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MINISTERSTVO PRO MÍSTNÍ ROZVOJ ČR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NÁRODNÍ ORGÁN PRO KOORDINACI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2060848"/>
            <a:ext cx="8291264" cy="388843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pic>
        <p:nvPicPr>
          <p:cNvPr id="4" name="Obrázek 3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1484784"/>
            <a:ext cx="8291264" cy="446449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pic>
        <p:nvPicPr>
          <p:cNvPr id="3" name="Obrázek 2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412776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2060849"/>
            <a:ext cx="8229600" cy="388843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pic>
        <p:nvPicPr>
          <p:cNvPr id="5" name="Obrázek 4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2016224" cy="442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942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909755B1-1008-4777-8FBC-C04D17C605D1}" type="datetimeFigureOut">
              <a:rPr lang="cs-CZ" smtClean="0"/>
              <a:t>27.10.2016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18D52A19-29B9-412F-8259-65CE05DDA4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7826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/>
          <p:cNvSpPr>
            <a:spLocks noChangeAspect="1"/>
          </p:cNvSpPr>
          <p:nvPr/>
        </p:nvSpPr>
        <p:spPr>
          <a:xfrm>
            <a:off x="0" y="1"/>
            <a:ext cx="9144000" cy="260648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noFill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noFill/>
            </a:endParaRPr>
          </a:p>
        </p:txBody>
      </p:sp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5934504"/>
            <a:ext cx="3266223" cy="10210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Richard Kokeš</a:t>
            </a:r>
            <a:endParaRPr lang="en-US" dirty="0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Vanguard </a:t>
            </a:r>
            <a:r>
              <a:rPr lang="cs-CZ" dirty="0" err="1" smtClean="0"/>
              <a:t>Method</a:t>
            </a:r>
            <a:r>
              <a:rPr lang="cs-CZ" dirty="0" smtClean="0"/>
              <a:t> jako nástroj učení 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60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r>
              <a:rPr lang="cs-CZ" dirty="0" smtClean="0"/>
              <a:t>Jak na to v ESIF?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sz="3600" b="1" dirty="0" smtClean="0"/>
              <a:t>Služba žadatelům </a:t>
            </a:r>
          </a:p>
          <a:p>
            <a:pPr marL="514350" indent="-514350">
              <a:buAutoNum type="arabicPeriod"/>
            </a:pPr>
            <a:r>
              <a:rPr lang="cs-CZ" dirty="0" smtClean="0"/>
              <a:t>Účel</a:t>
            </a:r>
          </a:p>
          <a:p>
            <a:pPr marL="514350" indent="-514350">
              <a:buAutoNum type="arabicPeriod"/>
            </a:pPr>
            <a:r>
              <a:rPr lang="cs-CZ" dirty="0" smtClean="0"/>
              <a:t>Dobrá a špatná poptávka</a:t>
            </a:r>
          </a:p>
          <a:p>
            <a:pPr marL="514350" indent="-514350">
              <a:buAutoNum type="arabicPeriod"/>
            </a:pPr>
            <a:r>
              <a:rPr lang="cs-CZ" dirty="0" smtClean="0"/>
              <a:t>Měření</a:t>
            </a:r>
          </a:p>
          <a:p>
            <a:pPr marL="514350" indent="-514350">
              <a:buAutoNum type="arabicPeriod"/>
            </a:pPr>
            <a:r>
              <a:rPr lang="cs-CZ" dirty="0" smtClean="0"/>
              <a:t>Užitečná a zbytečná práce</a:t>
            </a:r>
          </a:p>
          <a:p>
            <a:pPr marL="514350" indent="-514350">
              <a:buAutoNum type="arabicPeriod"/>
            </a:pPr>
            <a:r>
              <a:rPr lang="cs-CZ" dirty="0" smtClean="0"/>
              <a:t>Systémové podmínky</a:t>
            </a:r>
          </a:p>
          <a:p>
            <a:pPr marL="514350" indent="-514350">
              <a:buAutoNum type="arabicPeriod"/>
            </a:pPr>
            <a:r>
              <a:rPr lang="cs-CZ" dirty="0" smtClean="0"/>
              <a:t>Předpoklady v pozadí systému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0373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Účel služby žadatelům a příjemcům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b="1" dirty="0"/>
              <a:t>Účel</a:t>
            </a:r>
          </a:p>
          <a:p>
            <a:pPr marL="0" indent="0">
              <a:buNone/>
            </a:pPr>
            <a:r>
              <a:rPr lang="cs-CZ" dirty="0"/>
              <a:t>Srozumitelně komunikovat nároky.</a:t>
            </a:r>
          </a:p>
          <a:p>
            <a:pPr marL="0" indent="0">
              <a:buNone/>
            </a:pPr>
            <a:r>
              <a:rPr lang="cs-CZ" dirty="0"/>
              <a:t>Rychle rozhodovat.</a:t>
            </a:r>
          </a:p>
          <a:p>
            <a:pPr marL="0" indent="0">
              <a:buNone/>
            </a:pPr>
            <a:r>
              <a:rPr lang="cs-CZ" dirty="0"/>
              <a:t>Pomáhat tam, kde je to potřeba.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4058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395536" y="1196752"/>
            <a:ext cx="8291264" cy="504056"/>
          </a:xfrm>
          <a:prstGeom prst="rect">
            <a:avLst/>
          </a:prstGeom>
        </p:spPr>
        <p:txBody>
          <a:bodyPr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/>
            <a:r>
              <a:rPr lang="cs-CZ" dirty="0" smtClean="0"/>
              <a:t>Dobrá a špatná poptávka </a:t>
            </a:r>
          </a:p>
          <a:p>
            <a:pPr algn="ctr"/>
            <a:r>
              <a:rPr lang="cs-CZ" dirty="0" smtClean="0"/>
              <a:t>+</a:t>
            </a:r>
          </a:p>
          <a:p>
            <a:pPr algn="ctr"/>
            <a:r>
              <a:rPr lang="cs-CZ" dirty="0" smtClean="0"/>
              <a:t>Měření – srozumitelnost nároků</a:t>
            </a:r>
            <a:endParaRPr lang="cs-CZ" dirty="0"/>
          </a:p>
        </p:txBody>
      </p:sp>
      <p:pic>
        <p:nvPicPr>
          <p:cNvPr id="5" name="Zástupný symbol pro obsah 3"/>
          <p:cNvPicPr>
            <a:picLocks noGrp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852936"/>
            <a:ext cx="4388664" cy="3673475"/>
          </a:xfrm>
          <a:prstGeom prst="rect">
            <a:avLst/>
          </a:prstGeom>
          <a:noFill/>
        </p:spPr>
      </p:pic>
      <p:sp>
        <p:nvSpPr>
          <p:cNvPr id="6" name="TextovéPole 5"/>
          <p:cNvSpPr txBox="1"/>
          <p:nvPr/>
        </p:nvSpPr>
        <p:spPr>
          <a:xfrm>
            <a:off x="5684001" y="3501008"/>
            <a:ext cx="331379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 smtClean="0"/>
              <a:t>Klíčové je porozumět</a:t>
            </a:r>
          </a:p>
          <a:p>
            <a:pPr algn="ctr"/>
            <a:r>
              <a:rPr lang="cs-CZ" dirty="0" smtClean="0"/>
              <a:t>příčinám variability </a:t>
            </a:r>
          </a:p>
          <a:p>
            <a:pPr algn="ctr"/>
            <a:endParaRPr lang="cs-CZ" dirty="0"/>
          </a:p>
          <a:p>
            <a:pPr algn="ctr"/>
            <a:r>
              <a:rPr lang="cs-CZ" dirty="0" smtClean="0"/>
              <a:t>=</a:t>
            </a:r>
          </a:p>
          <a:p>
            <a:pPr algn="ctr"/>
            <a:endParaRPr lang="cs-CZ" dirty="0"/>
          </a:p>
          <a:p>
            <a:pPr algn="ctr"/>
            <a:r>
              <a:rPr lang="cs-CZ" dirty="0" smtClean="0"/>
              <a:t>To na nich umožňuje pracovat </a:t>
            </a:r>
          </a:p>
          <a:p>
            <a:pPr algn="ctr"/>
            <a:r>
              <a:rPr lang="cs-CZ" dirty="0" smtClean="0"/>
              <a:t>a snižovat ji.</a:t>
            </a:r>
          </a:p>
        </p:txBody>
      </p:sp>
    </p:spTree>
    <p:extLst>
      <p:ext uri="{BB962C8B-B14F-4D97-AF65-F5344CB8AC3E}">
        <p14:creationId xmlns:p14="http://schemas.microsoft.com/office/powerpoint/2010/main" val="210428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291264" cy="504056"/>
          </a:xfrm>
        </p:spPr>
        <p:txBody>
          <a:bodyPr/>
          <a:lstStyle/>
          <a:p>
            <a:r>
              <a:rPr lang="cs-CZ" dirty="0" smtClean="0"/>
              <a:t>Měření – </a:t>
            </a:r>
            <a:r>
              <a:rPr lang="cs-CZ" dirty="0" err="1" smtClean="0"/>
              <a:t>capability</a:t>
            </a:r>
            <a:r>
              <a:rPr lang="cs-CZ" dirty="0" smtClean="0"/>
              <a:t>: rychlost vydání rozhodnutí</a:t>
            </a:r>
            <a:br>
              <a:rPr lang="cs-CZ" dirty="0" smtClean="0"/>
            </a:br>
            <a:r>
              <a:rPr lang="cs-CZ" dirty="0" smtClean="0"/>
              <a:t>+ Užitečná a zbytečná práce?</a:t>
            </a:r>
            <a:endParaRPr lang="cs-CZ" dirty="0"/>
          </a:p>
        </p:txBody>
      </p:sp>
      <p:pic>
        <p:nvPicPr>
          <p:cNvPr id="4" name="image1.png" descr="image1.png"/>
          <p:cNvPicPr>
            <a:picLocks noGrp="1" noChangeAspect="1"/>
          </p:cNvPicPr>
          <p:nvPr>
            <p:ph idx="10"/>
          </p:nvPr>
        </p:nvPicPr>
        <p:blipFill>
          <a:blip r:embed="rId2"/>
          <a:stretch>
            <a:fillRect/>
          </a:stretch>
        </p:blipFill>
        <p:spPr>
          <a:xfrm>
            <a:off x="395536" y="2636912"/>
            <a:ext cx="8229600" cy="3334702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-110973" y="6215397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smtClean="0"/>
              <a:t>Klíčové je porozumět příčinám variability.</a:t>
            </a:r>
          </a:p>
        </p:txBody>
      </p:sp>
    </p:spTree>
    <p:extLst>
      <p:ext uri="{BB962C8B-B14F-4D97-AF65-F5344CB8AC3E}">
        <p14:creationId xmlns:p14="http://schemas.microsoft.com/office/powerpoint/2010/main" val="809208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Systémové podmínky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dirty="0" err="1" smtClean="0"/>
              <a:t>Workflow</a:t>
            </a:r>
            <a:r>
              <a:rPr lang="cs-CZ" dirty="0" smtClean="0"/>
              <a:t> (od programového dokumentu po závěrečnou monitorovací zprávu)</a:t>
            </a:r>
          </a:p>
          <a:p>
            <a:r>
              <a:rPr lang="cs-CZ" dirty="0" smtClean="0"/>
              <a:t>Performance </a:t>
            </a:r>
            <a:r>
              <a:rPr lang="cs-CZ" dirty="0" err="1" smtClean="0"/>
              <a:t>framework</a:t>
            </a:r>
            <a:endParaRPr lang="cs-CZ" dirty="0" smtClean="0"/>
          </a:p>
          <a:p>
            <a:r>
              <a:rPr lang="cs-CZ" dirty="0" smtClean="0"/>
              <a:t>JMP</a:t>
            </a:r>
          </a:p>
          <a:p>
            <a:r>
              <a:rPr lang="cs-CZ" dirty="0" smtClean="0"/>
              <a:t>Zákon o veřejných zakázkách</a:t>
            </a:r>
          </a:p>
          <a:p>
            <a:r>
              <a:rPr lang="cs-CZ" dirty="0" smtClean="0"/>
              <a:t>Služební zákon</a:t>
            </a:r>
          </a:p>
          <a:p>
            <a:r>
              <a:rPr lang="cs-CZ" dirty="0" smtClean="0"/>
              <a:t>Ministerské předpisy</a:t>
            </a:r>
          </a:p>
          <a:p>
            <a:r>
              <a:rPr lang="cs-CZ" dirty="0" smtClean="0"/>
              <a:t>….</a:t>
            </a:r>
          </a:p>
          <a:p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7832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291264" cy="504056"/>
          </a:xfrm>
        </p:spPr>
        <p:txBody>
          <a:bodyPr/>
          <a:lstStyle/>
          <a:p>
            <a:r>
              <a:rPr lang="cs-CZ" sz="2800" dirty="0" smtClean="0"/>
              <a:t>Předpoklady v pozadí </a:t>
            </a:r>
            <a:r>
              <a:rPr lang="cs-CZ" sz="2800" dirty="0" smtClean="0"/>
              <a:t>systému (</a:t>
            </a:r>
            <a:r>
              <a:rPr lang="cs-CZ" sz="2800" dirty="0" err="1" smtClean="0"/>
              <a:t>assumptions</a:t>
            </a:r>
            <a:r>
              <a:rPr lang="cs-CZ" sz="2800" dirty="0" smtClean="0"/>
              <a:t>)?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>
          <a:xfrm>
            <a:off x="467544" y="1484784"/>
            <a:ext cx="8229600" cy="4464495"/>
          </a:xfrm>
        </p:spPr>
        <p:txBody>
          <a:bodyPr/>
          <a:lstStyle/>
          <a:p>
            <a:r>
              <a:rPr lang="cs-CZ" sz="2400" dirty="0" smtClean="0"/>
              <a:t>Moc nedůvěřuj, hlavně prověřuj</a:t>
            </a:r>
          </a:p>
          <a:p>
            <a:pPr lvl="1"/>
            <a:r>
              <a:rPr lang="cs-CZ" sz="2000" dirty="0" smtClean="0"/>
              <a:t>Velký důraz na </a:t>
            </a:r>
            <a:r>
              <a:rPr lang="cs-CZ" sz="2000" dirty="0" err="1" smtClean="0"/>
              <a:t>boundary</a:t>
            </a:r>
            <a:r>
              <a:rPr lang="cs-CZ" sz="2000" dirty="0" smtClean="0"/>
              <a:t> </a:t>
            </a:r>
            <a:r>
              <a:rPr lang="cs-CZ" sz="2000" dirty="0" err="1" smtClean="0"/>
              <a:t>systems</a:t>
            </a:r>
            <a:endParaRPr lang="cs-CZ" sz="2000" dirty="0" smtClean="0"/>
          </a:p>
          <a:p>
            <a:r>
              <a:rPr lang="cs-CZ" sz="2400" dirty="0" smtClean="0"/>
              <a:t>Důležitější je kvantita, nežli kvalita</a:t>
            </a:r>
          </a:p>
          <a:p>
            <a:pPr lvl="1"/>
            <a:r>
              <a:rPr lang="cs-CZ" sz="2000" dirty="0" smtClean="0"/>
              <a:t>Velký důraz na </a:t>
            </a:r>
            <a:r>
              <a:rPr lang="cs-CZ" sz="2000" dirty="0" err="1" smtClean="0"/>
              <a:t>diagnostic</a:t>
            </a:r>
            <a:r>
              <a:rPr lang="cs-CZ" sz="2000" dirty="0" smtClean="0"/>
              <a:t> </a:t>
            </a:r>
            <a:r>
              <a:rPr lang="cs-CZ" sz="2000" dirty="0" err="1" smtClean="0"/>
              <a:t>control</a:t>
            </a:r>
            <a:r>
              <a:rPr lang="cs-CZ" sz="2000" dirty="0" smtClean="0"/>
              <a:t> </a:t>
            </a:r>
            <a:r>
              <a:rPr lang="cs-CZ" sz="2000" dirty="0" err="1" smtClean="0"/>
              <a:t>systems</a:t>
            </a:r>
            <a:endParaRPr lang="cs-CZ" sz="2000" dirty="0" smtClean="0"/>
          </a:p>
          <a:p>
            <a:r>
              <a:rPr lang="cs-CZ" sz="2400" dirty="0" smtClean="0"/>
              <a:t>Důležitější jsou naše rizika, nežli rizika našich klientů</a:t>
            </a:r>
          </a:p>
          <a:p>
            <a:pPr lvl="1"/>
            <a:r>
              <a:rPr lang="cs-CZ" sz="2000" dirty="0"/>
              <a:t>Velký důraz na </a:t>
            </a:r>
            <a:r>
              <a:rPr lang="cs-CZ" sz="2000" dirty="0" err="1" smtClean="0"/>
              <a:t>diagnostic</a:t>
            </a:r>
            <a:r>
              <a:rPr lang="cs-CZ" sz="2000" dirty="0" smtClean="0"/>
              <a:t> </a:t>
            </a:r>
            <a:r>
              <a:rPr lang="cs-CZ" sz="2000" dirty="0" err="1"/>
              <a:t>control</a:t>
            </a:r>
            <a:r>
              <a:rPr lang="cs-CZ" sz="2000" dirty="0"/>
              <a:t> </a:t>
            </a:r>
            <a:r>
              <a:rPr lang="cs-CZ" sz="2000" dirty="0" smtClean="0"/>
              <a:t>a </a:t>
            </a:r>
            <a:r>
              <a:rPr lang="cs-CZ" sz="2000" dirty="0" err="1" smtClean="0"/>
              <a:t>boundary</a:t>
            </a:r>
            <a:r>
              <a:rPr lang="cs-CZ" sz="2000" dirty="0" smtClean="0"/>
              <a:t> </a:t>
            </a:r>
            <a:r>
              <a:rPr lang="cs-CZ" sz="2000" dirty="0" err="1" smtClean="0"/>
              <a:t>systems</a:t>
            </a:r>
            <a:endParaRPr lang="cs-CZ" sz="2000" dirty="0" smtClean="0"/>
          </a:p>
          <a:p>
            <a:r>
              <a:rPr lang="cs-CZ" sz="2400" dirty="0" smtClean="0"/>
              <a:t>„</a:t>
            </a:r>
            <a:r>
              <a:rPr lang="cs-CZ" sz="2400" dirty="0" err="1" smtClean="0"/>
              <a:t>One</a:t>
            </a:r>
            <a:r>
              <a:rPr lang="cs-CZ" sz="2400" dirty="0" smtClean="0"/>
              <a:t> </a:t>
            </a:r>
            <a:r>
              <a:rPr lang="cs-CZ" sz="2400" dirty="0" err="1" smtClean="0"/>
              <a:t>size</a:t>
            </a:r>
            <a:r>
              <a:rPr lang="cs-CZ" sz="2400" dirty="0" smtClean="0"/>
              <a:t> </a:t>
            </a:r>
            <a:r>
              <a:rPr lang="cs-CZ" sz="2400" dirty="0" err="1" smtClean="0"/>
              <a:t>fits</a:t>
            </a:r>
            <a:r>
              <a:rPr lang="cs-CZ" sz="2400" dirty="0" smtClean="0"/>
              <a:t> </a:t>
            </a:r>
            <a:r>
              <a:rPr lang="cs-CZ" sz="2400" dirty="0" err="1" smtClean="0"/>
              <a:t>all</a:t>
            </a:r>
            <a:r>
              <a:rPr lang="cs-CZ" sz="2400" dirty="0" smtClean="0"/>
              <a:t>“</a:t>
            </a:r>
          </a:p>
          <a:p>
            <a:pPr lvl="1"/>
            <a:r>
              <a:rPr lang="cs-CZ" sz="2000" dirty="0"/>
              <a:t>Velký důraz na </a:t>
            </a:r>
            <a:r>
              <a:rPr lang="cs-CZ" sz="2000" dirty="0" err="1"/>
              <a:t>diagnostic</a:t>
            </a:r>
            <a:r>
              <a:rPr lang="cs-CZ" sz="2000" dirty="0"/>
              <a:t> </a:t>
            </a:r>
            <a:r>
              <a:rPr lang="cs-CZ" sz="2000" dirty="0" err="1"/>
              <a:t>control</a:t>
            </a:r>
            <a:r>
              <a:rPr lang="cs-CZ" sz="2000" dirty="0"/>
              <a:t> </a:t>
            </a:r>
            <a:r>
              <a:rPr lang="cs-CZ" sz="2000" dirty="0" err="1" smtClean="0"/>
              <a:t>systems</a:t>
            </a:r>
            <a:endParaRPr lang="cs-CZ" sz="2000" dirty="0" smtClean="0"/>
          </a:p>
          <a:p>
            <a:r>
              <a:rPr lang="cs-CZ" sz="2400" dirty="0" smtClean="0"/>
              <a:t>Funkční specializace zvyšuje efektivitu</a:t>
            </a:r>
          </a:p>
          <a:p>
            <a:pPr lvl="1"/>
            <a:r>
              <a:rPr lang="cs-CZ" sz="2000" dirty="0" err="1" smtClean="0"/>
              <a:t>Interactive</a:t>
            </a:r>
            <a:r>
              <a:rPr lang="cs-CZ" sz="2000" dirty="0" smtClean="0"/>
              <a:t> </a:t>
            </a:r>
            <a:r>
              <a:rPr lang="cs-CZ" sz="2000" dirty="0" err="1" smtClean="0"/>
              <a:t>control</a:t>
            </a:r>
            <a:r>
              <a:rPr lang="cs-CZ" sz="2000" dirty="0" smtClean="0"/>
              <a:t> </a:t>
            </a:r>
            <a:r>
              <a:rPr lang="cs-CZ" sz="2000" dirty="0" err="1" smtClean="0"/>
              <a:t>systems</a:t>
            </a:r>
            <a:r>
              <a:rPr lang="cs-CZ" sz="2000" dirty="0" smtClean="0"/>
              <a:t> částečně </a:t>
            </a:r>
            <a:r>
              <a:rPr lang="cs-CZ" sz="2000" dirty="0" err="1" smtClean="0"/>
              <a:t>outsourcovány</a:t>
            </a:r>
            <a:endParaRPr lang="cs-CZ" sz="2000" dirty="0" smtClean="0"/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827584" y="6093295"/>
            <a:ext cx="4910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/>
              <a:t>Kdo za to může = špatná otázka.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961720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291264" cy="504056"/>
          </a:xfrm>
        </p:spPr>
        <p:txBody>
          <a:bodyPr/>
          <a:lstStyle/>
          <a:p>
            <a:r>
              <a:rPr lang="cs-CZ" dirty="0" smtClean="0"/>
              <a:t>Jeden ze způsobů rozvoje učení v ESIF?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>
          <a:xfrm>
            <a:off x="467544" y="1484784"/>
            <a:ext cx="8229600" cy="5256584"/>
          </a:xfrm>
          <a:solidFill>
            <a:schemeClr val="bg1"/>
          </a:solidFill>
        </p:spPr>
        <p:txBody>
          <a:bodyPr/>
          <a:lstStyle/>
          <a:p>
            <a:r>
              <a:rPr lang="cs-CZ" sz="2800" dirty="0" smtClean="0"/>
              <a:t>Vanguard </a:t>
            </a:r>
            <a:r>
              <a:rPr lang="cs-CZ" sz="2800" dirty="0" err="1" smtClean="0"/>
              <a:t>check</a:t>
            </a:r>
            <a:r>
              <a:rPr lang="cs-CZ" sz="2800" dirty="0"/>
              <a:t> </a:t>
            </a:r>
            <a:r>
              <a:rPr lang="cs-CZ" sz="2800" dirty="0" smtClean="0"/>
              <a:t>vůči účelu procesu:</a:t>
            </a:r>
          </a:p>
          <a:p>
            <a:pPr lvl="1"/>
            <a:r>
              <a:rPr lang="cs-CZ" sz="2400" dirty="0" smtClean="0"/>
              <a:t>Identifikace míst ze zvýšenou </a:t>
            </a:r>
            <a:r>
              <a:rPr lang="cs-CZ" sz="2400" dirty="0" err="1" smtClean="0"/>
              <a:t>adm</a:t>
            </a:r>
            <a:r>
              <a:rPr lang="cs-CZ" sz="2400" dirty="0" smtClean="0"/>
              <a:t>. zátěží</a:t>
            </a:r>
          </a:p>
          <a:p>
            <a:pPr lvl="1"/>
            <a:r>
              <a:rPr lang="cs-CZ" sz="2400" dirty="0" smtClean="0"/>
              <a:t>Hlubší prozkoumání míst</a:t>
            </a:r>
          </a:p>
          <a:p>
            <a:pPr lvl="1"/>
            <a:r>
              <a:rPr lang="cs-CZ" sz="2400" dirty="0" smtClean="0"/>
              <a:t>Identifikace systémových podmínek a předpokladů v pozadí</a:t>
            </a:r>
          </a:p>
          <a:p>
            <a:pPr lvl="1"/>
            <a:r>
              <a:rPr lang="cs-CZ" sz="2400" b="1" dirty="0" smtClean="0"/>
              <a:t>Změna předpokladů a testování nových způsobů</a:t>
            </a:r>
          </a:p>
          <a:p>
            <a:pPr lvl="1"/>
            <a:endParaRPr lang="cs-CZ" sz="2400" dirty="0" smtClean="0"/>
          </a:p>
          <a:p>
            <a:r>
              <a:rPr lang="cs-CZ" sz="2800" dirty="0" smtClean="0"/>
              <a:t>Potřeba </a:t>
            </a:r>
            <a:r>
              <a:rPr lang="cs-CZ" sz="2800" dirty="0"/>
              <a:t>společného učení </a:t>
            </a:r>
          </a:p>
          <a:p>
            <a:pPr marL="0" indent="0">
              <a:buNone/>
            </a:pPr>
            <a:r>
              <a:rPr lang="cs-CZ" sz="2800" dirty="0"/>
              <a:t>(manažeři, front </a:t>
            </a:r>
            <a:r>
              <a:rPr lang="cs-CZ" sz="2800" dirty="0" err="1"/>
              <a:t>office</a:t>
            </a:r>
            <a:r>
              <a:rPr lang="cs-CZ" sz="2800" dirty="0"/>
              <a:t>, </a:t>
            </a:r>
            <a:r>
              <a:rPr lang="cs-CZ" sz="2800" dirty="0" err="1"/>
              <a:t>back</a:t>
            </a:r>
            <a:r>
              <a:rPr lang="cs-CZ" sz="2800" dirty="0"/>
              <a:t> </a:t>
            </a:r>
            <a:r>
              <a:rPr lang="cs-CZ" sz="2800" dirty="0" err="1"/>
              <a:t>office</a:t>
            </a:r>
            <a:r>
              <a:rPr lang="cs-CZ" sz="2800" dirty="0" smtClean="0"/>
              <a:t>)</a:t>
            </a:r>
          </a:p>
          <a:p>
            <a:r>
              <a:rPr lang="cs-CZ" sz="2800" dirty="0" smtClean="0"/>
              <a:t>Ideálně vytvořit experimentální prostor pro testování změněných předpokladů</a:t>
            </a:r>
          </a:p>
        </p:txBody>
      </p:sp>
    </p:spTree>
    <p:extLst>
      <p:ext uri="{BB962C8B-B14F-4D97-AF65-F5344CB8AC3E}">
        <p14:creationId xmlns:p14="http://schemas.microsoft.com/office/powerpoint/2010/main" val="3445997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91264" cy="504056"/>
          </a:xfrm>
        </p:spPr>
        <p:txBody>
          <a:bodyPr/>
          <a:lstStyle/>
          <a:p>
            <a:r>
              <a:rPr lang="cs-CZ" dirty="0" smtClean="0"/>
              <a:t>Kontextuální faktory bránící učení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>
          <a:xfrm>
            <a:off x="467544" y="1628800"/>
            <a:ext cx="8229600" cy="5229200"/>
          </a:xfrm>
          <a:solidFill>
            <a:schemeClr val="bg1"/>
          </a:solidFill>
        </p:spPr>
        <p:txBody>
          <a:bodyPr/>
          <a:lstStyle/>
          <a:p>
            <a:r>
              <a:rPr lang="cs-CZ" sz="2800" dirty="0" smtClean="0"/>
              <a:t>ESIF natolik složité, že už pomalu nejde vidět v celku, úspěch je vůbec dostát všem nárokům</a:t>
            </a:r>
          </a:p>
          <a:p>
            <a:pPr lvl="1"/>
            <a:r>
              <a:rPr lang="cs-CZ" sz="2400" dirty="0" smtClean="0"/>
              <a:t>Zpětná vazba je velmi útržkovitá, debata intuitivní</a:t>
            </a:r>
          </a:p>
          <a:p>
            <a:pPr lvl="1"/>
            <a:r>
              <a:rPr lang="cs-CZ" sz="2400" dirty="0" smtClean="0"/>
              <a:t>Množství systémových prvků, jejichž vliv je obtížně </a:t>
            </a:r>
            <a:r>
              <a:rPr lang="cs-CZ" sz="2400" dirty="0" err="1" smtClean="0"/>
              <a:t>separovatelný</a:t>
            </a:r>
            <a:r>
              <a:rPr lang="cs-CZ" sz="2400" dirty="0" smtClean="0"/>
              <a:t> (CSR, ex ante c., performance </a:t>
            </a:r>
            <a:r>
              <a:rPr lang="cs-CZ" sz="2400" dirty="0" err="1" smtClean="0"/>
              <a:t>framework</a:t>
            </a:r>
            <a:r>
              <a:rPr lang="cs-CZ" sz="2400" dirty="0" smtClean="0"/>
              <a:t>, </a:t>
            </a:r>
            <a:r>
              <a:rPr lang="cs-CZ" sz="2400" dirty="0" err="1" smtClean="0"/>
              <a:t>error</a:t>
            </a:r>
            <a:r>
              <a:rPr lang="cs-CZ" sz="2400" dirty="0" smtClean="0"/>
              <a:t> </a:t>
            </a:r>
            <a:r>
              <a:rPr lang="cs-CZ" sz="2400" dirty="0" err="1" smtClean="0"/>
              <a:t>rates</a:t>
            </a:r>
            <a:r>
              <a:rPr lang="cs-CZ" sz="2400" dirty="0" smtClean="0"/>
              <a:t>, reporting, tisíce stran metodik, desítky legislativních předpisů) </a:t>
            </a:r>
            <a:r>
              <a:rPr lang="cs-CZ" sz="1800" dirty="0" smtClean="0"/>
              <a:t>(nízká </a:t>
            </a:r>
            <a:r>
              <a:rPr lang="cs-CZ" sz="1800" dirty="0" err="1" smtClean="0"/>
              <a:t>decision</a:t>
            </a:r>
            <a:r>
              <a:rPr lang="cs-CZ" sz="1800" dirty="0" smtClean="0"/>
              <a:t> </a:t>
            </a:r>
            <a:r>
              <a:rPr lang="cs-CZ" sz="1800" dirty="0" err="1" smtClean="0"/>
              <a:t>flex</a:t>
            </a:r>
            <a:r>
              <a:rPr lang="cs-CZ" sz="1800" dirty="0" smtClean="0"/>
              <a:t>.)</a:t>
            </a:r>
          </a:p>
          <a:p>
            <a:pPr lvl="1"/>
            <a:r>
              <a:rPr lang="cs-CZ" sz="2400" dirty="0" smtClean="0"/>
              <a:t>Malý prostor pro experimentování</a:t>
            </a:r>
          </a:p>
          <a:p>
            <a:pPr lvl="1"/>
            <a:endParaRPr lang="cs-CZ" sz="2800" dirty="0" smtClean="0"/>
          </a:p>
          <a:p>
            <a:pPr lvl="1" algn="just"/>
            <a:r>
              <a:rPr lang="cs-CZ" dirty="0" smtClean="0"/>
              <a:t>Balíky peněz natolik velké, že primární problém je se jich zbavit</a:t>
            </a:r>
          </a:p>
          <a:p>
            <a:pPr lvl="1"/>
            <a:endParaRPr lang="cs-CZ" sz="2400" dirty="0" smtClean="0"/>
          </a:p>
          <a:p>
            <a:endParaRPr lang="cs-CZ" sz="2800" dirty="0"/>
          </a:p>
          <a:p>
            <a:pPr marL="0" indent="0">
              <a:buNone/>
            </a:pPr>
            <a:endParaRPr lang="cs-CZ" sz="2800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6872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91264" cy="504056"/>
          </a:xfrm>
        </p:spPr>
        <p:txBody>
          <a:bodyPr/>
          <a:lstStyle/>
          <a:p>
            <a:r>
              <a:rPr lang="cs-CZ" dirty="0" smtClean="0"/>
              <a:t>Kontextuální faktory motivující k učení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>
          <a:xfrm>
            <a:off x="467544" y="1628800"/>
            <a:ext cx="8229600" cy="3888431"/>
          </a:xfrm>
        </p:spPr>
        <p:txBody>
          <a:bodyPr/>
          <a:lstStyle/>
          <a:p>
            <a:r>
              <a:rPr lang="cs-CZ" sz="2800" dirty="0" smtClean="0"/>
              <a:t>Posilování administrativní kapacity</a:t>
            </a:r>
          </a:p>
          <a:p>
            <a:pPr lvl="1"/>
            <a:r>
              <a:rPr lang="cs-CZ" sz="2400" dirty="0" smtClean="0"/>
              <a:t>Předpoklady schopnosti učit se posilují</a:t>
            </a:r>
          </a:p>
          <a:p>
            <a:pPr lvl="1"/>
            <a:r>
              <a:rPr lang="cs-CZ" sz="2400" dirty="0" smtClean="0"/>
              <a:t>První vlaštovky: Sociální inovace OP Z</a:t>
            </a:r>
          </a:p>
          <a:p>
            <a:pPr lvl="1"/>
            <a:r>
              <a:rPr lang="cs-CZ" sz="2400" dirty="0" smtClean="0"/>
              <a:t>Rozvoj evaluací</a:t>
            </a:r>
          </a:p>
          <a:p>
            <a:pPr lvl="1"/>
            <a:endParaRPr lang="cs-CZ" sz="2400" dirty="0"/>
          </a:p>
          <a:p>
            <a:r>
              <a:rPr lang="cs-CZ" sz="2800" dirty="0" smtClean="0"/>
              <a:t>Snížení alokace pro 2020+  a zároveň nutnost přechodu na ekonomiku s vysokou přidanou hodnotou</a:t>
            </a:r>
          </a:p>
          <a:p>
            <a:pPr lvl="1"/>
            <a:r>
              <a:rPr lang="cs-CZ" sz="2400" dirty="0" smtClean="0"/>
              <a:t>Potřeba přejit od kvantity ke kvalitě</a:t>
            </a:r>
          </a:p>
          <a:p>
            <a:pPr lvl="1"/>
            <a:r>
              <a:rPr lang="cs-CZ" sz="2400" dirty="0" smtClean="0"/>
              <a:t>Potřeba být připraven na změny s využitím silných stránek (být proaktivní)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5334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1772816"/>
            <a:ext cx="8291264" cy="504056"/>
          </a:xfrm>
        </p:spPr>
        <p:txBody>
          <a:bodyPr/>
          <a:lstStyle/>
          <a:p>
            <a:pPr algn="ctr"/>
            <a:r>
              <a:rPr lang="cs-CZ" dirty="0" smtClean="0"/>
              <a:t>Děkuji za pozornost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>
          <a:xfrm>
            <a:off x="2339752" y="2492896"/>
            <a:ext cx="4464496" cy="1008111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richard.kokes@mmr.cz</a:t>
            </a:r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206984"/>
            <a:ext cx="2029805" cy="2873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/>
          <p:nvPr/>
        </p:nvSpPr>
        <p:spPr>
          <a:xfrm>
            <a:off x="1503461" y="6168684"/>
            <a:ext cx="2952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www.dotace.eu/publikace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3923928" y="5229200"/>
            <a:ext cx="3643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- Příklady pilotů OP TP a  OP LZZ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44221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1. Organizační učení</a:t>
            </a:r>
          </a:p>
          <a:p>
            <a:r>
              <a:rPr lang="cs-CZ" dirty="0" smtClean="0"/>
              <a:t>2. Vanguard </a:t>
            </a:r>
            <a:r>
              <a:rPr lang="cs-CZ" dirty="0" err="1" smtClean="0"/>
              <a:t>Method</a:t>
            </a:r>
            <a:r>
              <a:rPr lang="cs-CZ" dirty="0" smtClean="0"/>
              <a:t> a organizační učení</a:t>
            </a:r>
          </a:p>
          <a:p>
            <a:r>
              <a:rPr lang="cs-CZ" dirty="0" smtClean="0"/>
              <a:t>3. Využití v ESIF</a:t>
            </a: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Obsah prezentace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4742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Organizační učení jako nástroj přežití</a:t>
            </a:r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060848"/>
            <a:ext cx="5778743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611560" y="6193929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Robert </a:t>
            </a:r>
            <a:r>
              <a:rPr lang="cs-CZ" dirty="0" err="1" smtClean="0"/>
              <a:t>Simons</a:t>
            </a:r>
            <a:r>
              <a:rPr lang="cs-CZ" dirty="0" smtClean="0"/>
              <a:t>‘ </a:t>
            </a:r>
            <a:r>
              <a:rPr lang="cs-CZ" dirty="0" err="1" smtClean="0"/>
              <a:t>Levers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Control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251520" y="2884294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Mise/vize/účel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6804248" y="2780928"/>
            <a:ext cx="23968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dirty="0" smtClean="0"/>
              <a:t>Audit jako </a:t>
            </a:r>
          </a:p>
          <a:p>
            <a:r>
              <a:rPr lang="cs-CZ" sz="1600" dirty="0" smtClean="0"/>
              <a:t>Kontrola, jestli </a:t>
            </a:r>
          </a:p>
          <a:p>
            <a:r>
              <a:rPr lang="cs-CZ" sz="1600" dirty="0"/>
              <a:t>j</a:t>
            </a:r>
            <a:r>
              <a:rPr lang="cs-CZ" sz="1600" dirty="0" smtClean="0"/>
              <a:t>sou správně nastaveny </a:t>
            </a:r>
          </a:p>
          <a:p>
            <a:r>
              <a:rPr lang="cs-CZ" sz="1600" dirty="0" err="1" smtClean="0"/>
              <a:t>boundary</a:t>
            </a:r>
            <a:r>
              <a:rPr lang="cs-CZ" sz="1600" dirty="0" smtClean="0"/>
              <a:t> </a:t>
            </a:r>
            <a:r>
              <a:rPr lang="cs-CZ" sz="1600" dirty="0" err="1" smtClean="0"/>
              <a:t>systems</a:t>
            </a:r>
            <a:endParaRPr lang="cs-CZ" sz="1600" dirty="0"/>
          </a:p>
        </p:txBody>
      </p:sp>
      <p:sp>
        <p:nvSpPr>
          <p:cNvPr id="7" name="TextovéPole 6"/>
          <p:cNvSpPr txBox="1"/>
          <p:nvPr/>
        </p:nvSpPr>
        <p:spPr>
          <a:xfrm>
            <a:off x="6893633" y="4869160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Performance </a:t>
            </a:r>
          </a:p>
          <a:p>
            <a:r>
              <a:rPr lang="cs-CZ" dirty="0" err="1" smtClean="0"/>
              <a:t>framework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372030" y="4453661"/>
            <a:ext cx="12618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Učení/</a:t>
            </a:r>
          </a:p>
          <a:p>
            <a:r>
              <a:rPr lang="cs-CZ" dirty="0" smtClean="0"/>
              <a:t>Vanguard</a:t>
            </a:r>
          </a:p>
          <a:p>
            <a:r>
              <a:rPr lang="cs-CZ" dirty="0" err="1" smtClean="0"/>
              <a:t>Method</a:t>
            </a:r>
            <a:r>
              <a:rPr lang="cs-CZ" dirty="0" smtClean="0"/>
              <a:t>?</a:t>
            </a:r>
          </a:p>
          <a:p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Evaluace?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4642627" y="4451726"/>
            <a:ext cx="3816424" cy="16928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Obdélník 9"/>
          <p:cNvSpPr/>
          <p:nvPr/>
        </p:nvSpPr>
        <p:spPr>
          <a:xfrm>
            <a:off x="-604365" y="2021649"/>
            <a:ext cx="4313922" cy="17252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bdélník 10"/>
          <p:cNvSpPr/>
          <p:nvPr/>
        </p:nvSpPr>
        <p:spPr>
          <a:xfrm>
            <a:off x="382781" y="4453661"/>
            <a:ext cx="4313922" cy="17252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795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Interactive</a:t>
            </a:r>
            <a:r>
              <a:rPr lang="cs-CZ" dirty="0" smtClean="0"/>
              <a:t> </a:t>
            </a:r>
            <a:r>
              <a:rPr lang="cs-CZ" dirty="0" err="1" smtClean="0"/>
              <a:t>control</a:t>
            </a:r>
            <a:r>
              <a:rPr lang="cs-CZ" dirty="0" smtClean="0"/>
              <a:t> </a:t>
            </a:r>
            <a:r>
              <a:rPr lang="cs-CZ" dirty="0" err="1" smtClean="0"/>
              <a:t>systems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dirty="0" smtClean="0"/>
              <a:t>Strategická zpětná vazba</a:t>
            </a:r>
          </a:p>
          <a:p>
            <a:r>
              <a:rPr lang="cs-CZ" dirty="0" smtClean="0"/>
              <a:t>Nástroj organizačního učení</a:t>
            </a:r>
          </a:p>
          <a:p>
            <a:r>
              <a:rPr lang="cs-CZ" dirty="0" smtClean="0"/>
              <a:t>Využívání procesních dat pro interakci managementu</a:t>
            </a:r>
          </a:p>
          <a:p>
            <a:r>
              <a:rPr lang="cs-CZ" dirty="0" smtClean="0"/>
              <a:t>F2F </a:t>
            </a:r>
            <a:r>
              <a:rPr lang="cs-CZ" dirty="0" smtClean="0"/>
              <a:t>setkávání </a:t>
            </a:r>
            <a:r>
              <a:rPr lang="cs-CZ" dirty="0" smtClean="0"/>
              <a:t>se </a:t>
            </a:r>
            <a:r>
              <a:rPr lang="cs-CZ" dirty="0" smtClean="0"/>
              <a:t>s pracovníky front </a:t>
            </a:r>
            <a:r>
              <a:rPr lang="cs-CZ" dirty="0" err="1" smtClean="0"/>
              <a:t>office</a:t>
            </a:r>
            <a:endParaRPr lang="cs-CZ" dirty="0" smtClean="0"/>
          </a:p>
          <a:p>
            <a:r>
              <a:rPr lang="cs-CZ" dirty="0" smtClean="0"/>
              <a:t>Kritické a společné vyhodnocování dat, systémových podmínek a předpokladů (</a:t>
            </a:r>
            <a:r>
              <a:rPr lang="cs-CZ" dirty="0" err="1" smtClean="0"/>
              <a:t>assumptions</a:t>
            </a:r>
            <a:r>
              <a:rPr lang="cs-CZ" dirty="0" smtClean="0"/>
              <a:t>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3957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Organisational</a:t>
            </a:r>
            <a:r>
              <a:rPr lang="cs-CZ" dirty="0" smtClean="0"/>
              <a:t> </a:t>
            </a:r>
            <a:r>
              <a:rPr lang="cs-CZ" dirty="0" err="1" smtClean="0"/>
              <a:t>learning</a:t>
            </a:r>
            <a:endParaRPr lang="cs-CZ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92896"/>
            <a:ext cx="6542732" cy="2793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323528" y="5720045"/>
            <a:ext cx="86148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MOYNIHAN, DP; LANDUYT, N. How Do Public Organizations Learn Bridging Cultural and Structural Perspectives. Public </a:t>
            </a:r>
            <a:r>
              <a:rPr lang="en-US" sz="1100" dirty="0" err="1" smtClean="0"/>
              <a:t>Administratio</a:t>
            </a:r>
            <a:r>
              <a:rPr lang="cs-CZ" sz="1100" dirty="0" smtClean="0"/>
              <a:t>n</a:t>
            </a:r>
            <a:endParaRPr lang="cs-CZ" sz="1100" dirty="0"/>
          </a:p>
        </p:txBody>
      </p:sp>
    </p:spTree>
    <p:extLst>
      <p:ext uri="{BB962C8B-B14F-4D97-AF65-F5344CB8AC3E}">
        <p14:creationId xmlns:p14="http://schemas.microsoft.com/office/powerpoint/2010/main" val="261666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3068960"/>
            <a:ext cx="8291264" cy="504056"/>
          </a:xfrm>
        </p:spPr>
        <p:txBody>
          <a:bodyPr/>
          <a:lstStyle/>
          <a:p>
            <a:pPr algn="ctr"/>
            <a:r>
              <a:rPr lang="cs-CZ" dirty="0" smtClean="0"/>
              <a:t>Vanguard </a:t>
            </a:r>
            <a:r>
              <a:rPr lang="cs-CZ" dirty="0" err="1" smtClean="0"/>
              <a:t>Method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750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Vanguard </a:t>
            </a:r>
            <a:r>
              <a:rPr lang="cs-CZ" dirty="0" err="1" smtClean="0"/>
              <a:t>Method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r>
              <a:rPr lang="cs-CZ" dirty="0" smtClean="0"/>
              <a:t>Rodina „</a:t>
            </a:r>
            <a:r>
              <a:rPr lang="cs-CZ" dirty="0" err="1" smtClean="0"/>
              <a:t>lean</a:t>
            </a:r>
            <a:r>
              <a:rPr lang="cs-CZ" dirty="0" smtClean="0"/>
              <a:t>“  a „systémových“ přístupů</a:t>
            </a:r>
          </a:p>
          <a:p>
            <a:endParaRPr lang="cs-CZ" dirty="0" smtClean="0"/>
          </a:p>
          <a:p>
            <a:r>
              <a:rPr lang="cs-CZ" dirty="0" smtClean="0"/>
              <a:t>E.W. </a:t>
            </a:r>
            <a:r>
              <a:rPr lang="cs-CZ" dirty="0" err="1" smtClean="0"/>
              <a:t>Demming</a:t>
            </a:r>
            <a:r>
              <a:rPr lang="cs-CZ" dirty="0" smtClean="0"/>
              <a:t>, </a:t>
            </a:r>
          </a:p>
          <a:p>
            <a:r>
              <a:rPr lang="cs-CZ" dirty="0" err="1" smtClean="0"/>
              <a:t>Taiichi</a:t>
            </a:r>
            <a:r>
              <a:rPr lang="cs-CZ" dirty="0" smtClean="0"/>
              <a:t> </a:t>
            </a:r>
            <a:r>
              <a:rPr lang="cs-CZ" dirty="0" err="1" smtClean="0"/>
              <a:t>Ohno</a:t>
            </a:r>
            <a:r>
              <a:rPr lang="cs-CZ" dirty="0" smtClean="0"/>
              <a:t> (TPS), </a:t>
            </a:r>
          </a:p>
          <a:p>
            <a:r>
              <a:rPr lang="cs-CZ" dirty="0" err="1" smtClean="0"/>
              <a:t>Agyris</a:t>
            </a:r>
            <a:r>
              <a:rPr lang="cs-CZ" dirty="0" smtClean="0"/>
              <a:t> a Shon,</a:t>
            </a:r>
          </a:p>
          <a:p>
            <a:r>
              <a:rPr lang="cs-CZ" dirty="0" smtClean="0"/>
              <a:t> Peter </a:t>
            </a:r>
            <a:r>
              <a:rPr lang="cs-CZ" dirty="0" err="1" smtClean="0"/>
              <a:t>Senge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30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Zástupný symbol pro obsah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7259643"/>
              </p:ext>
            </p:extLst>
          </p:nvPr>
        </p:nvGraphicFramePr>
        <p:xfrm>
          <a:off x="1404181" y="1377085"/>
          <a:ext cx="6172200" cy="38893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5634118" y="1268760"/>
            <a:ext cx="24842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porozumění aktuálnímu výkonu systému produkce služby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6876256" y="3522789"/>
            <a:ext cx="22677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identifikace potenciálně nejlepších míst pro změnu systému a tedy i výkonu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323528" y="3753622"/>
            <a:ext cx="18182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Zavádění změn - implementace</a:t>
            </a:r>
          </a:p>
        </p:txBody>
      </p:sp>
    </p:spTree>
    <p:extLst>
      <p:ext uri="{BB962C8B-B14F-4D97-AF65-F5344CB8AC3E}">
        <p14:creationId xmlns:p14="http://schemas.microsoft.com/office/powerpoint/2010/main" val="101270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Vanguard </a:t>
            </a:r>
            <a:r>
              <a:rPr lang="cs-CZ" dirty="0" err="1" smtClean="0"/>
              <a:t>Method</a:t>
            </a:r>
            <a:endParaRPr lang="cs-CZ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617" y="2060575"/>
            <a:ext cx="6490992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907704" y="2011224"/>
            <a:ext cx="2108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Mission</a:t>
            </a:r>
            <a:r>
              <a:rPr lang="cs-CZ" dirty="0" smtClean="0"/>
              <a:t> </a:t>
            </a:r>
            <a:r>
              <a:rPr lang="cs-CZ" dirty="0" err="1" smtClean="0"/>
              <a:t>orientation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5436096" y="4941168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Information</a:t>
            </a:r>
            <a:r>
              <a:rPr lang="cs-CZ" dirty="0" smtClean="0"/>
              <a:t> </a:t>
            </a:r>
            <a:r>
              <a:rPr lang="cs-CZ" dirty="0" err="1" smtClean="0"/>
              <a:t>systems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904865" y="5093568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Decision</a:t>
            </a:r>
            <a:r>
              <a:rPr lang="cs-CZ" dirty="0" smtClean="0"/>
              <a:t> flexibility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6804248" y="3212976"/>
            <a:ext cx="2377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Learning</a:t>
            </a:r>
            <a:r>
              <a:rPr lang="cs-CZ" dirty="0" smtClean="0"/>
              <a:t> </a:t>
            </a:r>
            <a:r>
              <a:rPr lang="cs-CZ" dirty="0" err="1" smtClean="0"/>
              <a:t>communityv</a:t>
            </a: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6919836" y="4085094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Adequacy</a:t>
            </a:r>
            <a:r>
              <a:rPr lang="cs-CZ" dirty="0" smtClean="0"/>
              <a:t>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</a:p>
          <a:p>
            <a:r>
              <a:rPr lang="cs-CZ" dirty="0" err="1" smtClean="0"/>
              <a:t>resources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5225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MMR_OPTP_NOK_klas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2274</TotalTime>
  <Words>597</Words>
  <Application>Microsoft Office PowerPoint</Application>
  <PresentationFormat>Předvádění na obrazovce (4:3)</PresentationFormat>
  <Paragraphs>135</Paragraphs>
  <Slides>19</Slides>
  <Notes>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MMR_OPTP_NOK_klas</vt:lpstr>
      <vt:lpstr>Vanguard Method jako nástroj učení se</vt:lpstr>
      <vt:lpstr>Obsah prezentace</vt:lpstr>
      <vt:lpstr>Organizační učení jako nástroj přežití</vt:lpstr>
      <vt:lpstr>Interactive control systems</vt:lpstr>
      <vt:lpstr>Organisational learning</vt:lpstr>
      <vt:lpstr>Vanguard Method</vt:lpstr>
      <vt:lpstr>Vanguard Method</vt:lpstr>
      <vt:lpstr>Prezentace aplikace PowerPoint</vt:lpstr>
      <vt:lpstr>Vanguard Method</vt:lpstr>
      <vt:lpstr>Jak na to v ESIF?</vt:lpstr>
      <vt:lpstr>Účel služby žadatelům a příjemcům</vt:lpstr>
      <vt:lpstr>Prezentace aplikace PowerPoint</vt:lpstr>
      <vt:lpstr>Měření – capability: rychlost vydání rozhodnutí + Užitečná a zbytečná práce?</vt:lpstr>
      <vt:lpstr>Systémové podmínky</vt:lpstr>
      <vt:lpstr>Předpoklady v pozadí systému (assumptions)?</vt:lpstr>
      <vt:lpstr>Jeden ze způsobů rozvoje učení v ESIF?</vt:lpstr>
      <vt:lpstr>Kontextuální faktory bránící učení</vt:lpstr>
      <vt:lpstr>Kontextuální faktory motivující k učení</vt:lpstr>
      <vt:lpstr>Děkuji za pozornost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Vaner Lukáš</dc:creator>
  <cp:lastModifiedBy>Richard Kokeš</cp:lastModifiedBy>
  <cp:revision>40</cp:revision>
  <cp:lastPrinted>2016-10-27T10:21:37Z</cp:lastPrinted>
  <dcterms:created xsi:type="dcterms:W3CDTF">2014-02-26T13:27:39Z</dcterms:created>
  <dcterms:modified xsi:type="dcterms:W3CDTF">2016-10-27T11:41:40Z</dcterms:modified>
</cp:coreProperties>
</file>